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9" r:id="rId3"/>
    <p:sldId id="277" r:id="rId4"/>
    <p:sldId id="270" r:id="rId5"/>
    <p:sldId id="278" r:id="rId6"/>
    <p:sldId id="261" r:id="rId7"/>
    <p:sldId id="274" r:id="rId8"/>
    <p:sldId id="267" r:id="rId9"/>
    <p:sldId id="281" r:id="rId10"/>
    <p:sldId id="280" r:id="rId11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842" autoAdjust="0"/>
  </p:normalViewPr>
  <p:slideViewPr>
    <p:cSldViewPr snapToGrid="0" showGuides="1">
      <p:cViewPr varScale="1">
        <p:scale>
          <a:sx n="138" d="100"/>
          <a:sy n="138" d="100"/>
        </p:scale>
        <p:origin x="792" y="108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customXml" Target="../customXml/item5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5CAF54-61FF-4773-846B-D8D05E9BF452}" type="slidenum">
              <a:rPr lang="sv-SE" smtClean="0"/>
              <a:pPr>
                <a:defRPr/>
              </a:pPr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726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E6BAD19-3800-4D14-8EA0-A0DAC3B5C6F2}" type="datetimeFigureOut">
              <a:rPr lang="sv-SE" smtClean="0"/>
              <a:t>2022-10-19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ACABB498-6C2F-4077-907D-7AD44CEB2B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432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  <p:sldLayoutId id="2147483681" r:id="rId1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oleObject" Target="../embeddings/Microsoft_Excel_97-2003-kalkylblad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6154" y="1084334"/>
            <a:ext cx="8042031" cy="1011503"/>
          </a:xfrm>
        </p:spPr>
        <p:txBody>
          <a:bodyPr/>
          <a:lstStyle/>
          <a:p>
            <a:r>
              <a:rPr lang="sv-SE" dirty="0" smtClean="0"/>
              <a:t>Uppföljningsparametrar läkemedel</a:t>
            </a:r>
            <a:br>
              <a:rPr lang="sv-SE" dirty="0" smtClean="0"/>
            </a:br>
            <a:r>
              <a:rPr lang="sv-SE" dirty="0" smtClean="0"/>
              <a:t>Region Norrbotten 2022-Q3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1283834" y="2414705"/>
            <a:ext cx="6505997" cy="688539"/>
          </a:xfrm>
        </p:spPr>
        <p:txBody>
          <a:bodyPr/>
          <a:lstStyle/>
          <a:p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Källor: Insikt/</a:t>
            </a:r>
            <a:r>
              <a:rPr lang="sv-SE" sz="1600" dirty="0" err="1" smtClean="0">
                <a:solidFill>
                  <a:schemeClr val="bg1">
                    <a:lumMod val="50000"/>
                  </a:schemeClr>
                </a:solidFill>
              </a:rPr>
              <a:t>Consice</a:t>
            </a: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sv-SE" sz="1600" dirty="0" err="1" smtClean="0">
                <a:solidFill>
                  <a:schemeClr val="bg1">
                    <a:lumMod val="50000"/>
                  </a:schemeClr>
                </a:solidFill>
              </a:rPr>
              <a:t>FoHM</a:t>
            </a: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 och Socialstyrelsen</a:t>
            </a:r>
            <a:endParaRPr lang="sv-SE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5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 bwMode="auto">
          <a:xfrm>
            <a:off x="6675759" y="4277857"/>
            <a:ext cx="1918322" cy="74479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91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Rektangel 2"/>
          <p:cNvSpPr>
            <a:spLocks noChangeArrowheads="1"/>
          </p:cNvSpPr>
          <p:nvPr/>
        </p:nvSpPr>
        <p:spPr bwMode="auto">
          <a:xfrm>
            <a:off x="1220391" y="188296"/>
            <a:ext cx="6723459" cy="466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"/>
            <a:r>
              <a:rPr lang="sv-SE" altLang="sv-SE" sz="1350" b="1" dirty="0">
                <a:latin typeface="Arial" panose="020B0604020202020204" pitchFamily="34" charset="0"/>
              </a:rPr>
              <a:t>Öppenvårdsförsäljning antibiotika (J01 </a:t>
            </a:r>
            <a:r>
              <a:rPr lang="sv-SE" altLang="sv-SE" sz="1350" b="1" dirty="0" err="1">
                <a:latin typeface="Arial" panose="020B0604020202020204" pitchFamily="34" charset="0"/>
              </a:rPr>
              <a:t>exkl</a:t>
            </a:r>
            <a:r>
              <a:rPr lang="sv-SE" altLang="sv-SE" sz="1350" b="1" dirty="0">
                <a:latin typeface="Arial" panose="020B0604020202020204" pitchFamily="34" charset="0"/>
              </a:rPr>
              <a:t> </a:t>
            </a:r>
            <a:r>
              <a:rPr lang="sv-SE" altLang="sv-SE" sz="1350" b="1" dirty="0" err="1">
                <a:latin typeface="Arial" panose="020B0604020202020204" pitchFamily="34" charset="0"/>
              </a:rPr>
              <a:t>metenamin</a:t>
            </a:r>
            <a:r>
              <a:rPr lang="sv-SE" altLang="sv-SE" sz="1350" b="1" dirty="0">
                <a:latin typeface="Arial" panose="020B0604020202020204" pitchFamily="34" charset="0"/>
              </a:rPr>
              <a:t>) </a:t>
            </a:r>
            <a:br>
              <a:rPr lang="sv-SE" altLang="sv-SE" sz="1350" b="1" dirty="0">
                <a:latin typeface="Arial" panose="020B0604020202020204" pitchFamily="34" charset="0"/>
              </a:rPr>
            </a:br>
            <a:r>
              <a:rPr lang="sv-SE" altLang="sv-SE" sz="1350" b="1" dirty="0">
                <a:latin typeface="Arial" panose="020B0604020202020204" pitchFamily="34" charset="0"/>
              </a:rPr>
              <a:t>Recept/1000 invånare (beräknat med avrundat värde)</a:t>
            </a: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  <a:p>
            <a:pPr fontAlgn="b"/>
            <a:endParaRPr lang="sv-SE" altLang="sv-SE" sz="1350" b="1" dirty="0">
              <a:latin typeface="Arial" panose="020B0604020202020204" pitchFamily="34" charset="0"/>
            </a:endParaRPr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063533"/>
              </p:ext>
            </p:extLst>
          </p:nvPr>
        </p:nvGraphicFramePr>
        <p:xfrm>
          <a:off x="168473" y="4752383"/>
          <a:ext cx="2268142" cy="270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0032">
                  <a:extLst>
                    <a:ext uri="{9D8B030D-6E8A-4147-A177-3AD203B41FA5}">
                      <a16:colId xmlns:a16="http://schemas.microsoft.com/office/drawing/2014/main" xmlns="" val="1179154272"/>
                    </a:ext>
                  </a:extLst>
                </a:gridCol>
                <a:gridCol w="1008110">
                  <a:extLst>
                    <a:ext uri="{9D8B030D-6E8A-4147-A177-3AD203B41FA5}">
                      <a16:colId xmlns:a16="http://schemas.microsoft.com/office/drawing/2014/main" xmlns="" val="88675190"/>
                    </a:ext>
                  </a:extLst>
                </a:gridCol>
              </a:tblGrid>
              <a:tr h="2702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i="1" u="none" strike="noStrike" dirty="0" smtClean="0">
                          <a:effectLst/>
                        </a:rPr>
                        <a:t>Källa: E-Hälsomyndigheten</a:t>
                      </a:r>
                      <a:endParaRPr lang="sv-SE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12" marR="4212" marT="42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12" marR="4212" marT="4226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39477228"/>
                  </a:ext>
                </a:extLst>
              </a:tr>
            </a:tbl>
          </a:graphicData>
        </a:graphic>
      </p:graphicFrame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653304"/>
              </p:ext>
            </p:extLst>
          </p:nvPr>
        </p:nvGraphicFramePr>
        <p:xfrm>
          <a:off x="1302544" y="648399"/>
          <a:ext cx="6455571" cy="3823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2409">
                  <a:extLst>
                    <a:ext uri="{9D8B030D-6E8A-4147-A177-3AD203B41FA5}">
                      <a16:colId xmlns:a16="http://schemas.microsoft.com/office/drawing/2014/main" xmlns="" val="1718527955"/>
                    </a:ext>
                  </a:extLst>
                </a:gridCol>
                <a:gridCol w="995855">
                  <a:extLst>
                    <a:ext uri="{9D8B030D-6E8A-4147-A177-3AD203B41FA5}">
                      <a16:colId xmlns:a16="http://schemas.microsoft.com/office/drawing/2014/main" xmlns="" val="2108403312"/>
                    </a:ext>
                  </a:extLst>
                </a:gridCol>
                <a:gridCol w="901612">
                  <a:extLst>
                    <a:ext uri="{9D8B030D-6E8A-4147-A177-3AD203B41FA5}">
                      <a16:colId xmlns:a16="http://schemas.microsoft.com/office/drawing/2014/main" xmlns="" val="68643133"/>
                    </a:ext>
                  </a:extLst>
                </a:gridCol>
                <a:gridCol w="434819">
                  <a:extLst>
                    <a:ext uri="{9D8B030D-6E8A-4147-A177-3AD203B41FA5}">
                      <a16:colId xmlns:a16="http://schemas.microsoft.com/office/drawing/2014/main" xmlns="" val="3361961763"/>
                    </a:ext>
                  </a:extLst>
                </a:gridCol>
                <a:gridCol w="447609">
                  <a:extLst>
                    <a:ext uri="{9D8B030D-6E8A-4147-A177-3AD203B41FA5}">
                      <a16:colId xmlns:a16="http://schemas.microsoft.com/office/drawing/2014/main" xmlns="" val="3174435440"/>
                    </a:ext>
                  </a:extLst>
                </a:gridCol>
                <a:gridCol w="933583">
                  <a:extLst>
                    <a:ext uri="{9D8B030D-6E8A-4147-A177-3AD203B41FA5}">
                      <a16:colId xmlns:a16="http://schemas.microsoft.com/office/drawing/2014/main" xmlns="" val="2728044045"/>
                    </a:ext>
                  </a:extLst>
                </a:gridCol>
                <a:gridCol w="863707">
                  <a:extLst>
                    <a:ext uri="{9D8B030D-6E8A-4147-A177-3AD203B41FA5}">
                      <a16:colId xmlns:a16="http://schemas.microsoft.com/office/drawing/2014/main" xmlns="" val="542751482"/>
                    </a:ext>
                  </a:extLst>
                </a:gridCol>
                <a:gridCol w="511090">
                  <a:extLst>
                    <a:ext uri="{9D8B030D-6E8A-4147-A177-3AD203B41FA5}">
                      <a16:colId xmlns:a16="http://schemas.microsoft.com/office/drawing/2014/main" xmlns="" val="1732839514"/>
                    </a:ext>
                  </a:extLst>
                </a:gridCol>
                <a:gridCol w="474887">
                  <a:extLst>
                    <a:ext uri="{9D8B030D-6E8A-4147-A177-3AD203B41FA5}">
                      <a16:colId xmlns:a16="http://schemas.microsoft.com/office/drawing/2014/main" xmlns="" val="3432897170"/>
                    </a:ext>
                  </a:extLst>
                </a:gridCol>
              </a:tblGrid>
              <a:tr h="305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Riket</a:t>
                      </a:r>
                      <a:r>
                        <a:rPr lang="en-US" sz="8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800" b="1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och</a:t>
                      </a:r>
                      <a:r>
                        <a:rPr lang="en-US" sz="8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800" b="1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län</a:t>
                      </a:r>
                      <a:r>
                        <a:rPr lang="en-US" sz="8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endParaRPr lang="en-US" sz="800" b="1" i="0" u="none" strike="noStrike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87" marR="3887" marT="3887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okt 2020 </a:t>
                      </a:r>
                      <a:r>
                        <a:rPr lang="sv-S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– </a:t>
                      </a:r>
                    </a:p>
                    <a:p>
                      <a:pPr algn="l" fontAlgn="b"/>
                      <a:r>
                        <a:rPr lang="sv-S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 </a:t>
                      </a:r>
                      <a:r>
                        <a:rPr lang="sv-S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sep 2021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okt 2021 </a:t>
                      </a:r>
                      <a:r>
                        <a:rPr lang="sv-S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– </a:t>
                      </a:r>
                    </a:p>
                    <a:p>
                      <a:pPr algn="l" fontAlgn="b"/>
                      <a:r>
                        <a:rPr lang="sv-S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 </a:t>
                      </a:r>
                      <a:r>
                        <a:rPr lang="sv-S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sep 2022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Diff</a:t>
                      </a:r>
                      <a:endParaRPr lang="sv-SE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Diff</a:t>
                      </a:r>
                      <a:r>
                        <a:rPr lang="sv-S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%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jan 2021 </a:t>
                      </a:r>
                      <a:r>
                        <a:rPr lang="sv-S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– </a:t>
                      </a:r>
                    </a:p>
                    <a:p>
                      <a:pPr algn="l" fontAlgn="b"/>
                      <a:r>
                        <a:rPr lang="sv-S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 </a:t>
                      </a:r>
                      <a:r>
                        <a:rPr lang="sv-S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sep 2021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jan 2022 </a:t>
                      </a:r>
                      <a:r>
                        <a:rPr lang="sv-S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– </a:t>
                      </a:r>
                    </a:p>
                    <a:p>
                      <a:pPr algn="l" fontAlgn="b"/>
                      <a:r>
                        <a:rPr lang="sv-S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 </a:t>
                      </a:r>
                      <a:r>
                        <a:rPr lang="sv-S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sep 2022</a:t>
                      </a:r>
                    </a:p>
                  </a:txBody>
                  <a:tcPr marL="4763" marR="4763" marT="476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Diff</a:t>
                      </a:r>
                      <a:endParaRPr lang="sv-SE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Diff</a:t>
                      </a:r>
                      <a:r>
                        <a:rPr lang="sv-S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%</a:t>
                      </a:r>
                    </a:p>
                  </a:txBody>
                  <a:tcPr marL="4763" marR="4763" marT="47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3793996"/>
                  </a:ext>
                </a:extLst>
              </a:tr>
              <a:tr h="159902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Skåne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241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274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33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180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11%</a:t>
                      </a:r>
                    </a:p>
                  </a:txBody>
                  <a:tcPr marL="4763" marR="4763" marT="476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900254407"/>
                  </a:ext>
                </a:extLst>
              </a:tr>
              <a:tr h="159902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Värmland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237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273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36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15%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431829861"/>
                  </a:ext>
                </a:extLst>
              </a:tr>
              <a:tr h="159902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Gotland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247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262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6%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251587423"/>
                  </a:ext>
                </a:extLst>
              </a:tr>
              <a:tr h="159902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Blekinge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224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260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36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16%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169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194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3182093134"/>
                  </a:ext>
                </a:extLst>
              </a:tr>
              <a:tr h="159902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Kronoberg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225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256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31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14%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169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188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447737504"/>
                  </a:ext>
                </a:extLst>
              </a:tr>
              <a:tr h="159902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Kalmar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232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255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10%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189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684022343"/>
                  </a:ext>
                </a:extLst>
              </a:tr>
              <a:tr h="159902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Västmanland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232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253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9%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174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188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2071603780"/>
                  </a:ext>
                </a:extLst>
              </a:tr>
              <a:tr h="159902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Halland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220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252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32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15%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187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3254749593"/>
                  </a:ext>
                </a:extLst>
              </a:tr>
              <a:tr h="159902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Örebro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225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249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11%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168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479766119"/>
                  </a:ext>
                </a:extLst>
              </a:tr>
              <a:tr h="159902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Norrbotten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215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248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32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15%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158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2543610997"/>
                  </a:ext>
                </a:extLst>
              </a:tr>
              <a:tr h="159902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Riket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221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246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12%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164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3082208233"/>
                  </a:ext>
                </a:extLst>
              </a:tr>
              <a:tr h="159902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Östergötland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226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246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9%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167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217104669"/>
                  </a:ext>
                </a:extLst>
              </a:tr>
              <a:tr h="159902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Stockholm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219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244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11%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179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274002661"/>
                  </a:ext>
                </a:extLst>
              </a:tr>
              <a:tr h="159902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Södermanland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219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241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10%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178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2197776658"/>
                  </a:ext>
                </a:extLst>
              </a:tr>
              <a:tr h="159902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Gävleborg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212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239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12%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159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176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3665350970"/>
                  </a:ext>
                </a:extLst>
              </a:tr>
              <a:tr h="159902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Västra Götaland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215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238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11%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177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316125897"/>
                  </a:ext>
                </a:extLst>
              </a:tr>
              <a:tr h="159902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Västernorrland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232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15%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149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470105153"/>
                  </a:ext>
                </a:extLst>
              </a:tr>
              <a:tr h="159902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Dalarna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212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231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9%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158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561385311"/>
                  </a:ext>
                </a:extLst>
              </a:tr>
              <a:tr h="159902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Uppsala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209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227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9%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167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3515689667"/>
                  </a:ext>
                </a:extLst>
              </a:tr>
              <a:tr h="159902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Jönköping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210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227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8%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157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168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829930038"/>
                  </a:ext>
                </a:extLst>
              </a:tr>
              <a:tr h="159902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Jämtland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223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12%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147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2943402566"/>
                  </a:ext>
                </a:extLst>
              </a:tr>
              <a:tr h="159902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Västerbotten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181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211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17%</a:t>
                      </a:r>
                    </a:p>
                  </a:txBody>
                  <a:tcPr marL="4763" marR="4763" marT="4763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134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156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884471095"/>
                  </a:ext>
                </a:extLst>
              </a:tr>
            </a:tbl>
          </a:graphicData>
        </a:graphic>
      </p:graphicFrame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3509" y="4563819"/>
            <a:ext cx="1392259" cy="57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7164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164" y="893782"/>
            <a:ext cx="5989893" cy="412241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834016"/>
          </a:xfrm>
        </p:spPr>
        <p:txBody>
          <a:bodyPr anchor="ctr"/>
          <a:lstStyle/>
          <a:p>
            <a:pPr algn="ctr"/>
            <a:r>
              <a:rPr lang="sv-SE" dirty="0" err="1" smtClean="0"/>
              <a:t>Neuroleptika</a:t>
            </a:r>
            <a:r>
              <a:rPr lang="sv-SE" dirty="0" smtClean="0"/>
              <a:t> till äldre – årsprevalens, patienter</a:t>
            </a:r>
            <a:br>
              <a:rPr lang="sv-SE" dirty="0" smtClean="0"/>
            </a:br>
            <a:r>
              <a:rPr lang="sv-SE" sz="1400" dirty="0"/>
              <a:t>Källa: Socialstyrelsens statistikdatabas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9597" y="4607171"/>
            <a:ext cx="1456859" cy="271879"/>
          </a:xfrm>
          <a:prstGeom prst="rect">
            <a:avLst/>
          </a:prstGeom>
        </p:spPr>
      </p:pic>
      <p:sp>
        <p:nvSpPr>
          <p:cNvPr id="10" name="Rektangel med rundade hörn 9"/>
          <p:cNvSpPr/>
          <p:nvPr/>
        </p:nvSpPr>
        <p:spPr>
          <a:xfrm>
            <a:off x="6389275" y="2119959"/>
            <a:ext cx="2462306" cy="12012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/>
              <a:t> Drygt 5 % av alla personer i Norrbotten som är 75 år eller äldre hämtade vid minst ett tillfälle under 2021 ut ett </a:t>
            </a:r>
            <a:r>
              <a:rPr lang="sv-SE" sz="1200" b="1" dirty="0" err="1"/>
              <a:t>neuroleptikum</a:t>
            </a:r>
            <a:r>
              <a:rPr lang="sv-SE" sz="1200" b="1" dirty="0"/>
              <a:t> på recept</a:t>
            </a:r>
          </a:p>
        </p:txBody>
      </p:sp>
    </p:spTree>
    <p:extLst>
      <p:ext uri="{BB962C8B-B14F-4D97-AF65-F5344CB8AC3E}">
        <p14:creationId xmlns:p14="http://schemas.microsoft.com/office/powerpoint/2010/main" val="37551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232" y="591364"/>
            <a:ext cx="8180842" cy="4470547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537130"/>
          </a:xfrm>
        </p:spPr>
        <p:txBody>
          <a:bodyPr anchor="ctr"/>
          <a:lstStyle/>
          <a:p>
            <a:pPr algn="ctr"/>
            <a:r>
              <a:rPr lang="sv-SE" dirty="0" err="1" smtClean="0"/>
              <a:t>Neuroleptika</a:t>
            </a:r>
            <a:r>
              <a:rPr lang="sv-SE" dirty="0" smtClean="0"/>
              <a:t> till äldre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1163" y="4325124"/>
            <a:ext cx="1456859" cy="271879"/>
          </a:xfrm>
          <a:prstGeom prst="rect">
            <a:avLst/>
          </a:prstGeom>
        </p:spPr>
      </p:pic>
      <p:sp>
        <p:nvSpPr>
          <p:cNvPr id="8" name="Höger 7"/>
          <p:cNvSpPr/>
          <p:nvPr/>
        </p:nvSpPr>
        <p:spPr bwMode="auto">
          <a:xfrm>
            <a:off x="687169" y="1907871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12" name="Höger 11"/>
          <p:cNvSpPr/>
          <p:nvPr/>
        </p:nvSpPr>
        <p:spPr bwMode="auto">
          <a:xfrm>
            <a:off x="328041" y="1017926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5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472" y="822523"/>
            <a:ext cx="8177191" cy="3679065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 bwMode="auto">
          <a:xfrm>
            <a:off x="6992473" y="4577978"/>
            <a:ext cx="1822823" cy="30107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55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69260" y="125622"/>
            <a:ext cx="8270630" cy="696900"/>
          </a:xfrm>
        </p:spPr>
        <p:txBody>
          <a:bodyPr anchor="ctr"/>
          <a:lstStyle/>
          <a:p>
            <a:pPr algn="ctr"/>
            <a:r>
              <a:rPr lang="sv-SE" dirty="0" smtClean="0"/>
              <a:t>Protonpumpshämmare – årsprevalens, patienter</a:t>
            </a:r>
            <a:br>
              <a:rPr lang="sv-SE" dirty="0" smtClean="0"/>
            </a:br>
            <a:r>
              <a:rPr lang="sv-SE" sz="1400" dirty="0"/>
              <a:t>Källa: Socialstyrelsens statistikdatabas</a:t>
            </a:r>
          </a:p>
        </p:txBody>
      </p:sp>
      <p:sp>
        <p:nvSpPr>
          <p:cNvPr id="5" name="Rektangel med rundade hörn 4"/>
          <p:cNvSpPr/>
          <p:nvPr/>
        </p:nvSpPr>
        <p:spPr>
          <a:xfrm>
            <a:off x="5617137" y="2235914"/>
            <a:ext cx="2882786" cy="927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/>
              <a:t> </a:t>
            </a:r>
            <a:r>
              <a:rPr lang="sv-SE" sz="1200" b="1" dirty="0" smtClean="0"/>
              <a:t>Ca 31 % </a:t>
            </a:r>
            <a:r>
              <a:rPr lang="sv-SE" sz="1200" b="1" dirty="0"/>
              <a:t>av alla personer i Sverige som är 75 år eller äldre hämtade vid minst ett tillfälle under 2021 ut en protonpumpshämmare</a:t>
            </a:r>
          </a:p>
        </p:txBody>
      </p:sp>
      <p:sp>
        <p:nvSpPr>
          <p:cNvPr id="10" name="Rektangel med rundade hörn 9"/>
          <p:cNvSpPr/>
          <p:nvPr/>
        </p:nvSpPr>
        <p:spPr>
          <a:xfrm>
            <a:off x="1195297" y="2415204"/>
            <a:ext cx="2820895" cy="6768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/>
              <a:t>Nästan 11 % av alla norrbottningar hämtade vid minst ett tillfälle under 2021 ut en protonpumpshämmare</a:t>
            </a: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1152" y="4692302"/>
            <a:ext cx="1463357" cy="37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40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372659" cy="1235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232" y="690411"/>
            <a:ext cx="8148613" cy="435585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1"/>
            <a:ext cx="8270630" cy="709085"/>
          </a:xfrm>
        </p:spPr>
        <p:txBody>
          <a:bodyPr anchor="ctr"/>
          <a:lstStyle/>
          <a:p>
            <a:pPr algn="ctr"/>
            <a:r>
              <a:rPr lang="sv-SE" dirty="0" smtClean="0"/>
              <a:t>Protonpumpshämmare (PPI)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7277" y="4402940"/>
            <a:ext cx="1456859" cy="271879"/>
          </a:xfrm>
          <a:prstGeom prst="rect">
            <a:avLst/>
          </a:prstGeom>
        </p:spPr>
      </p:pic>
      <p:sp>
        <p:nvSpPr>
          <p:cNvPr id="13" name="Höger 12"/>
          <p:cNvSpPr/>
          <p:nvPr/>
        </p:nvSpPr>
        <p:spPr bwMode="auto">
          <a:xfrm>
            <a:off x="308977" y="2346180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14" name="Höger 13"/>
          <p:cNvSpPr/>
          <p:nvPr/>
        </p:nvSpPr>
        <p:spPr bwMode="auto">
          <a:xfrm>
            <a:off x="673541" y="3733762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07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75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9366" y="641446"/>
            <a:ext cx="5800694" cy="431781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834016"/>
          </a:xfrm>
        </p:spPr>
        <p:txBody>
          <a:bodyPr anchor="ctr"/>
          <a:lstStyle/>
          <a:p>
            <a:pPr algn="ctr"/>
            <a:r>
              <a:rPr lang="sv-SE" dirty="0" smtClean="0"/>
              <a:t>Pregabalin – årsprevalens, patienter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9596" y="4607170"/>
            <a:ext cx="1456859" cy="27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3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231" y="615576"/>
            <a:ext cx="8112587" cy="444613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615576"/>
          </a:xfrm>
        </p:spPr>
        <p:txBody>
          <a:bodyPr anchor="ctr"/>
          <a:lstStyle/>
          <a:p>
            <a:pPr algn="ctr"/>
            <a:r>
              <a:rPr lang="sv-SE" dirty="0" smtClean="0"/>
              <a:t>Pregabalin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3137" y="4369030"/>
            <a:ext cx="1456859" cy="271879"/>
          </a:xfrm>
          <a:prstGeom prst="rect">
            <a:avLst/>
          </a:prstGeom>
        </p:spPr>
      </p:pic>
      <p:sp>
        <p:nvSpPr>
          <p:cNvPr id="12" name="Höger 11"/>
          <p:cNvSpPr/>
          <p:nvPr/>
        </p:nvSpPr>
        <p:spPr bwMode="auto">
          <a:xfrm>
            <a:off x="262159" y="916056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13" name="Höger 12"/>
          <p:cNvSpPr/>
          <p:nvPr/>
        </p:nvSpPr>
        <p:spPr bwMode="auto">
          <a:xfrm>
            <a:off x="636757" y="3027248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39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25551"/>
              </p:ext>
            </p:extLst>
          </p:nvPr>
        </p:nvGraphicFramePr>
        <p:xfrm>
          <a:off x="616910" y="590295"/>
          <a:ext cx="8033274" cy="4322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iagram" r:id="rId4" imgW="9230144" imgH="5992887" progId="Excel.Chart.8">
                  <p:embed/>
                </p:oleObj>
              </mc:Choice>
              <mc:Fallback>
                <p:oleObj name="Diagram" r:id="rId4" imgW="9230144" imgH="599288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910" y="590295"/>
                        <a:ext cx="8033274" cy="43227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592529"/>
          </a:xfrm>
        </p:spPr>
        <p:txBody>
          <a:bodyPr anchor="ctr"/>
          <a:lstStyle/>
          <a:p>
            <a:pPr algn="ctr"/>
            <a:r>
              <a:rPr lang="sv-SE" dirty="0" smtClean="0"/>
              <a:t>Antibiotika 250-målet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36748" y="4682519"/>
            <a:ext cx="1123915" cy="46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4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 bwMode="auto">
          <a:xfrm>
            <a:off x="6843263" y="4446450"/>
            <a:ext cx="1816957" cy="62203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734" y="1104728"/>
            <a:ext cx="8536531" cy="3651318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9949" y="4665634"/>
            <a:ext cx="1198952" cy="491758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595713"/>
          </a:xfrm>
        </p:spPr>
        <p:txBody>
          <a:bodyPr anchor="ctr">
            <a:normAutofit/>
          </a:bodyPr>
          <a:lstStyle/>
          <a:p>
            <a:pPr algn="ctr"/>
            <a:r>
              <a:rPr lang="sv-SE" sz="2700" dirty="0"/>
              <a:t>Antibiotika 250-målet</a:t>
            </a:r>
            <a:endParaRPr lang="sv-SE" sz="2700" dirty="0"/>
          </a:p>
        </p:txBody>
      </p:sp>
      <p:sp>
        <p:nvSpPr>
          <p:cNvPr id="12" name="textruta 7"/>
          <p:cNvSpPr txBox="1">
            <a:spLocks noChangeArrowheads="1"/>
          </p:cNvSpPr>
          <p:nvPr/>
        </p:nvSpPr>
        <p:spPr bwMode="auto">
          <a:xfrm>
            <a:off x="106756" y="4849190"/>
            <a:ext cx="403383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sv-SE" altLang="sv-SE" sz="900" i="1" dirty="0"/>
              <a:t>Källa: </a:t>
            </a:r>
            <a:r>
              <a:rPr lang="sv-SE" altLang="sv-SE" sz="900" i="1" dirty="0" smtClean="0"/>
              <a:t>E-hälsomyndigheten</a:t>
            </a:r>
            <a:r>
              <a:rPr lang="sv-SE" altLang="sv-SE" sz="900" i="1" dirty="0"/>
              <a:t>, alla utfärdare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0" y="549919"/>
            <a:ext cx="914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 smtClean="0"/>
              <a:t>Öppenvårdsförsäljnin</a:t>
            </a:r>
            <a:r>
              <a:rPr lang="sv-SE" sz="1200" dirty="0" smtClean="0"/>
              <a:t>g antibiotika (J01 </a:t>
            </a:r>
            <a:r>
              <a:rPr lang="sv-SE" sz="1200" dirty="0" err="1" smtClean="0"/>
              <a:t>exkl</a:t>
            </a:r>
            <a:r>
              <a:rPr lang="sv-SE" sz="1200" dirty="0" smtClean="0"/>
              <a:t> </a:t>
            </a:r>
            <a:r>
              <a:rPr lang="sv-SE" sz="1200" dirty="0" err="1" smtClean="0"/>
              <a:t>metenamin</a:t>
            </a:r>
            <a:r>
              <a:rPr lang="sv-SE" sz="1200" dirty="0" smtClean="0"/>
              <a:t>)</a:t>
            </a:r>
          </a:p>
          <a:p>
            <a:pPr algn="ctr"/>
            <a:r>
              <a:rPr lang="sv-SE" sz="1200" dirty="0" smtClean="0"/>
              <a:t>Recept/1000 invånare. Rullande 12-månadersperiod (okt-sep)</a:t>
            </a:r>
          </a:p>
        </p:txBody>
      </p:sp>
      <p:sp>
        <p:nvSpPr>
          <p:cNvPr id="8" name="Rektangel 7"/>
          <p:cNvSpPr/>
          <p:nvPr/>
        </p:nvSpPr>
        <p:spPr bwMode="auto">
          <a:xfrm rot="18912817">
            <a:off x="3459374" y="4152211"/>
            <a:ext cx="856851" cy="1918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ktangel 15"/>
          <p:cNvSpPr/>
          <p:nvPr/>
        </p:nvSpPr>
        <p:spPr bwMode="auto">
          <a:xfrm rot="18912817">
            <a:off x="4149733" y="4020151"/>
            <a:ext cx="466099" cy="1918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7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38065670135242ccc7b4bd0893aa0943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82f40d26f4026e890d49a7589b54cc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AnsvarigQuickpart xmlns="http://schemas.microsoft.com/sharepoint/v3">Linda Grahn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PublishDateQuickpart xmlns="http://schemas.microsoft.com/sharepoint/v3">2022-10-19</NLLPublishDateQuickpart>
    <NLLThinningTime xmlns="http://schemas.microsoft.com/sharepoint/v3">2025-10-18T22:00:00+00:00</NLLThinningTime>
    <NLLPublishingstatus xmlns="http://schemas.microsoft.com/sharepoint/v3">Publicerad</NLLPublishingstatus>
    <NLLEstablishedByQuickpart xmlns="http://schemas.microsoft.com/sharepoint/v3">Jennie Jonsson Lundström</NLLEstablishedByQuickpart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Läkemedelsenheten</TermName>
          <TermId xmlns="http://schemas.microsoft.com/office/infopath/2007/PartnerControls">44fe7cae-1217-4b45-bec7-ae7a7aab5ac8</TermId>
        </TermInfo>
      </Terms>
    </NLLProducerPlaceTaxHTField0>
    <NLLPublishDate xmlns="http://schemas.microsoft.com/sharepoint/v3">2022-10-18T22:00:00+00:00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Ordinera läkemedel</TermName>
          <TermId xmlns="http://schemas.microsoft.com/office/infopath/2007/PartnerControls">edcb52c5-ef23-4e5b-95ea-32b9d6b6ccb3</TermId>
        </TermInfo>
        <TermInfo xmlns="http://schemas.microsoft.com/office/infopath/2007/PartnerControls">
          <TermName xmlns="http://schemas.microsoft.com/office/infopath/2007/PartnerControls">Planering och uppföljning</TermName>
          <TermId xmlns="http://schemas.microsoft.com/office/infopath/2007/PartnerControls">2568d59b-27ad-4620-98c9-731ba25f93d4</TermId>
        </TermInfo>
      </Terms>
    </prdProcessTaxHTField0>
    <NLLVersion xmlns="http://schemas.microsoft.com/sharepoint/v3">1.0</NLLVersion>
    <NLLEstablishedBy xmlns="http://schemas.microsoft.com/sharepoint/v3">
      <UserInfo>
        <DisplayName>Jennie Jonsson Lundström</DisplayName>
        <AccountId>873</AccountId>
        <AccountType/>
      </UserInfo>
    </NLLEstablishedBy>
    <NLLLockWorkflows xmlns="http://schemas.microsoft.com/sharepoint/v3">false</NLLLockWorkflows>
    <NLLModifiedBy xmlns="http://schemas.microsoft.com/sharepoint/v3">Jennie Jonsson Lundström</NLLModifiedBy>
    <NLLDocumentIDValue xmlns="http://schemas.microsoft.com/sharepoint/v3">ARBGRP208-4-892</NLLDocumentIDValue>
    <NLLInformationclass xmlns="http://schemas.microsoft.com/sharepoint/v3">Publik</NLLInformationclass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NLK</TermName>
          <TermId xmlns="http://schemas.microsoft.com/office/infopath/2007/PartnerControls">78e19b44-04a4-4ada-a8f1-72076cdc2edd</TermId>
        </TermInfo>
        <TermInfo xmlns="http://schemas.microsoft.com/office/infopath/2007/PartnerControls">
          <TermName xmlns="http://schemas.microsoft.com/office/infopath/2007/PartnerControls">Läkemedelskommittén</TermName>
          <TermId xmlns="http://schemas.microsoft.com/office/infopath/2007/PartnerControls">ee7e98a8-08e8-48a6-9d4d-12e9a899104b</TermId>
        </TermInfo>
        <TermInfo xmlns="http://schemas.microsoft.com/office/infopath/2007/PartnerControls">
          <TermName xmlns="http://schemas.microsoft.com/office/infopath/2007/PartnerControls">2022</TermName>
          <TermId xmlns="http://schemas.microsoft.com/office/infopath/2007/PartnerControls">22720175-ad81-4257-a819-d910e746891b</TermId>
        </TermInfo>
      </Terms>
    </TaxKeywordTaxHTField>
    <_dlc_DocId xmlns="c7918ce9-5289-4a18-805d-4141408e948c">ARBGRP208-4-892</_dlc_DocId>
    <_dlc_DocIdUrl xmlns="c7918ce9-5289-4a18-805d-4141408e948c">
      <Url>http://spportal.extvis.local/process/administrativ/_layouts/15/DocIdRedir.aspx?ID=ARBGRP208-4-892</Url>
      <Description>ARBGRP208-4-892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2025-11-18T23:00:00+00:00</_dlc_ExpireDate>
    <VISResponsible xmlns="e1dec489-f745-4ed5-9c00-958a11aea6df">
      <UserInfo>
        <DisplayName>Linda Grahn</DisplayName>
        <AccountId>258</AccountId>
        <AccountType/>
      </UserInfo>
    </VISResponsible>
    <VIS_DocumentId xmlns="e1dec489-f745-4ed5-9c00-958a11aea6df">
      <Url>https://samarbeta.nll.se/producentplats/lakemedelsenheten/_layouts/15/DocIdRedir.aspx?ID=ARBGRP208-4-892</Url>
      <Description>ARBGRP208-4-892</Description>
    </VIS_DocumentId>
    <DocumentStatus xmlns="e1dec489-f745-4ed5-9c00-958a11aea6df">
      <Url>https://samarbeta.nll.se/producentplats/lakemedelsenheten/_layouts/15/wrkstat.aspx?List=47bd2f46-c73c-4f83-badc-0051d6da7b61&amp;WorkflowInstanceName=c2833836-14c4-4951-ae1c-cc2e914b8972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BB5ED7-5019-47D0-95ED-A0A75636D8C6}"/>
</file>

<file path=customXml/itemProps2.xml><?xml version="1.0" encoding="utf-8"?>
<ds:datastoreItem xmlns:ds="http://schemas.openxmlformats.org/officeDocument/2006/customXml" ds:itemID="{35DFF5E5-811F-4015-BA97-8513D9B78346}"/>
</file>

<file path=customXml/itemProps3.xml><?xml version="1.0" encoding="utf-8"?>
<ds:datastoreItem xmlns:ds="http://schemas.openxmlformats.org/officeDocument/2006/customXml" ds:itemID="{023F4270-10A1-4CE1-B588-27D6C02ED09C}"/>
</file>

<file path=customXml/itemProps4.xml><?xml version="1.0" encoding="utf-8"?>
<ds:datastoreItem xmlns:ds="http://schemas.openxmlformats.org/officeDocument/2006/customXml" ds:itemID="{A5151A2F-347A-457B-A406-E483B8B0036E}"/>
</file>

<file path=customXml/itemProps5.xml><?xml version="1.0" encoding="utf-8"?>
<ds:datastoreItem xmlns:ds="http://schemas.openxmlformats.org/officeDocument/2006/customXml" ds:itemID="{AD950B79-B0C6-4420-8253-CD525003703B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778</TotalTime>
  <Words>418</Words>
  <Application>Microsoft Office PowerPoint</Application>
  <PresentationFormat>Bildspel på skärmen (16:9)</PresentationFormat>
  <Paragraphs>248</Paragraphs>
  <Slides>10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7" baseType="lpstr">
      <vt:lpstr>Arial</vt:lpstr>
      <vt:lpstr>Calibri</vt:lpstr>
      <vt:lpstr>Tahoma</vt:lpstr>
      <vt:lpstr>Verdana</vt:lpstr>
      <vt:lpstr>Wingdings</vt:lpstr>
      <vt:lpstr>Region Norrbotten_vit</vt:lpstr>
      <vt:lpstr>Diagram</vt:lpstr>
      <vt:lpstr>Uppföljningsparametrar läkemedel Region Norrbotten 2022-Q3</vt:lpstr>
      <vt:lpstr>Neuroleptika till äldre – årsprevalens, patienter Källa: Socialstyrelsens statistikdatabas</vt:lpstr>
      <vt:lpstr>Neuroleptika till äldre</vt:lpstr>
      <vt:lpstr>Protonpumpshämmare – årsprevalens, patienter Källa: Socialstyrelsens statistikdatabas</vt:lpstr>
      <vt:lpstr>Protonpumpshämmare (PPI)</vt:lpstr>
      <vt:lpstr>Pregabalin – årsprevalens, patienter</vt:lpstr>
      <vt:lpstr>Pregabalin</vt:lpstr>
      <vt:lpstr>Antibiotika 250-målet</vt:lpstr>
      <vt:lpstr>Antibiotika 250-målet</vt:lpstr>
      <vt:lpstr>PowerPoint-presentation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Jennie Jonsson Lundström</dc:creator>
  <cp:keywords>2022; Läkemedelskommittén; NLK</cp:keywords>
  <cp:lastModifiedBy>Jennie Jonsson Lundström</cp:lastModifiedBy>
  <cp:revision>77</cp:revision>
  <cp:lastPrinted>2015-10-01T11:12:07Z</cp:lastPrinted>
  <dcterms:created xsi:type="dcterms:W3CDTF">2021-04-12T10:25:02Z</dcterms:created>
  <dcterms:modified xsi:type="dcterms:W3CDTF">2022-10-19T06:38:04Z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9675;#|22720175-ad81-4257-a819-d910e746891b;#1298;#|78e19b44-04a4-4ada-a8f1-72076cdc2edd;#1228;#|ee7e98a8-08e8-48a6-9d4d-12e9a899104b</vt:lpwstr>
  </property>
  <property fmtid="{D5CDD505-2E9C-101B-9397-08002B2CF9AE}" pid="4" name="CareActionCodeSurgical">
    <vt:lpwstr/>
  </property>
  <property fmtid="{D5CDD505-2E9C-101B-9397-08002B2CF9AE}" pid="5" name="NLLProducerPlace">
    <vt:lpwstr>972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1687;#|2ac66d7d-7456-4491-b0c4-3e1d538f92db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NLLClosureDate">
    <vt:lpwstr/>
  </property>
  <property fmtid="{D5CDD505-2E9C-101B-9397-08002B2CF9AE}" pid="14" name="NLLProducerplaceID">
    <vt:lpwstr/>
  </property>
  <property fmtid="{D5CDD505-2E9C-101B-9397-08002B2CF9AE}" pid="15" name="Godkänn dokument(1)">
    <vt:lpwstr>, </vt:lpwstr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ProjectUrl">
    <vt:lpwstr/>
  </property>
  <property fmtid="{D5CDD505-2E9C-101B-9397-08002B2CF9AE}" pid="24" name="NLLSteeringGroup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CareActionCodeSurgicalTaxHTField0">
    <vt:lpwstr/>
  </property>
  <property fmtid="{D5CDD505-2E9C-101B-9397-08002B2CF9AE}" pid="28" name="PharmaceuticalCodeTaxHTField0">
    <vt:lpwstr/>
  </property>
  <property fmtid="{D5CDD505-2E9C-101B-9397-08002B2CF9AE}" pid="29" name="Granska dokument(1)">
    <vt:lpwstr>, </vt:lpwstr>
  </property>
  <property fmtid="{D5CDD505-2E9C-101B-9397-08002B2CF9AE}" pid="30" name="NLLProjectLeader">
    <vt:lpwstr/>
  </property>
  <property fmtid="{D5CDD505-2E9C-101B-9397-08002B2CF9AE}" pid="31" name="NLLDecisionLevelManagedTaxHTField0">
    <vt:lpwstr/>
  </property>
  <property fmtid="{D5CDD505-2E9C-101B-9397-08002B2CF9AE}" pid="34" name="NLLDefaultTemplate">
    <vt:lpwstr/>
  </property>
  <property fmtid="{D5CDD505-2E9C-101B-9397-08002B2CF9AE}" pid="35" name="NLLProjectVisitor">
    <vt:lpwstr/>
  </property>
  <property fmtid="{D5CDD505-2E9C-101B-9397-08002B2CF9AE}" pid="36" name="NLLApprovedBy">
    <vt:lpwstr/>
  </property>
  <property fmtid="{D5CDD505-2E9C-101B-9397-08002B2CF9AE}" pid="37" name="NLLDecisionLevelManaged">
    <vt:lpwstr/>
  </property>
  <property fmtid="{D5CDD505-2E9C-101B-9397-08002B2CF9AE}" pid="38" name="CompulsoryAction">
    <vt:lpwstr/>
  </property>
  <property fmtid="{D5CDD505-2E9C-101B-9397-08002B2CF9AE}" pid="39" name="NLLProjectDivisionTaxHTField0">
    <vt:lpwstr/>
  </property>
  <property fmtid="{D5CDD505-2E9C-101B-9397-08002B2CF9AE}" pid="40" name="ICD10CodeTaxHTField0">
    <vt:lpwstr/>
  </property>
  <property fmtid="{D5CDD505-2E9C-101B-9397-08002B2CF9AE}" pid="41" name="Godkänn dokument">
    <vt:lpwstr>, </vt:lpwstr>
  </property>
  <property fmtid="{D5CDD505-2E9C-101B-9397-08002B2CF9AE}" pid="42" name="NLLProjectOwner">
    <vt:lpwstr/>
  </property>
  <property fmtid="{D5CDD505-2E9C-101B-9397-08002B2CF9AE}" pid="43" name="NPUCodeTaxHTField0">
    <vt:lpwstr/>
  </property>
  <property fmtid="{D5CDD505-2E9C-101B-9397-08002B2CF9AE}" pid="44" name="NLLTemplateFolderDescription">
    <vt:lpwstr/>
  </property>
  <property fmtid="{D5CDD505-2E9C-101B-9397-08002B2CF9AE}" pid="45" name="TLVCodeAction">
    <vt:lpwstr/>
  </property>
  <property fmtid="{D5CDD505-2E9C-101B-9397-08002B2CF9AE}" pid="46" name="RadiologicalCode">
    <vt:lpwstr/>
  </property>
  <property fmtid="{D5CDD505-2E9C-101B-9397-08002B2CF9AE}" pid="47" name="References">
    <vt:lpwstr/>
  </property>
  <property fmtid="{D5CDD505-2E9C-101B-9397-08002B2CF9AE}" pid="48" name="prdProcess">
    <vt:lpwstr>1217;#|edcb52c5-ef23-4e5b-95ea-32b9d6b6ccb3;#1195;#|2568d59b-27ad-4620-98c9-731ba25f93d4</vt:lpwstr>
  </property>
  <property fmtid="{D5CDD505-2E9C-101B-9397-08002B2CF9AE}" pid="49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NLLProjectDivision">
    <vt:lpwstr/>
  </property>
  <property fmtid="{D5CDD505-2E9C-101B-9397-08002B2CF9AE}" pid="66" name="PsychiatricCode">
    <vt:lpwstr/>
  </property>
  <property fmtid="{D5CDD505-2E9C-101B-9397-08002B2CF9AE}" pid="67" name="Publicera dokument">
    <vt:lpwstr>, </vt:lpwstr>
  </property>
  <property fmtid="{D5CDD505-2E9C-101B-9397-08002B2CF9AE}" pid="68" name="NLLProjectType">
    <vt:lpwstr/>
  </property>
  <property fmtid="{D5CDD505-2E9C-101B-9397-08002B2CF9AE}" pid="69" name="AnalysisName">
    <vt:lpwstr/>
  </property>
  <property fmtid="{D5CDD505-2E9C-101B-9397-08002B2CF9AE}" pid="70" name="NLLMtptCodeTaxHTField0">
    <vt:lpwstr/>
  </property>
  <property fmtid="{D5CDD505-2E9C-101B-9397-08002B2CF9AE}" pid="71" name="NLLLatestProjectTrackingDate">
    <vt:lpwstr/>
  </property>
  <property fmtid="{D5CDD505-2E9C-101B-9397-08002B2CF9AE}" pid="72" name="NLLDocumentType">
    <vt:lpwstr>1021</vt:lpwstr>
  </property>
  <property fmtid="{D5CDD505-2E9C-101B-9397-08002B2CF9AE}" pid="73" name="NLLProjectTypeText">
    <vt:lpwstr/>
  </property>
  <property fmtid="{D5CDD505-2E9C-101B-9397-08002B2CF9AE}" pid="74" name="NLLEstablishingDate">
    <vt:lpwstr/>
  </property>
  <property fmtid="{D5CDD505-2E9C-101B-9397-08002B2CF9AE}" pid="75" name="NLLProjectMember">
    <vt:lpwstr/>
  </property>
  <property fmtid="{D5CDD505-2E9C-101B-9397-08002B2CF9AE}" pid="76" name="NLLProcessTeamLookup">
    <vt:lpwstr/>
  </property>
  <property fmtid="{D5CDD505-2E9C-101B-9397-08002B2CF9AE}" pid="77" name="CareActionCodeNonSurgicalTaxHTField0">
    <vt:lpwstr/>
  </property>
  <property fmtid="{D5CDD505-2E9C-101B-9397-08002B2CF9AE}" pid="78" name="CompulsoryActionTaxHTField0">
    <vt:lpwstr/>
  </property>
  <property fmtid="{D5CDD505-2E9C-101B-9397-08002B2CF9AE}" pid="79" name="NLLMeetingType">
    <vt:lpwstr/>
  </property>
  <property fmtid="{D5CDD505-2E9C-101B-9397-08002B2CF9AE}" pid="80" name="NLLProjectLeaderDiv">
    <vt:lpwstr/>
  </property>
  <property fmtid="{D5CDD505-2E9C-101B-9397-08002B2CF9AE}" pid="81" name="NLLProjectName">
    <vt:lpwstr/>
  </property>
  <property fmtid="{D5CDD505-2E9C-101B-9397-08002B2CF9AE}" pid="82" name="NLLMtptCode">
    <vt:lpwstr/>
  </property>
  <property fmtid="{D5CDD505-2E9C-101B-9397-08002B2CF9AE}" pid="83" name="ICD10Code">
    <vt:lpwstr/>
  </property>
  <property fmtid="{D5CDD505-2E9C-101B-9397-08002B2CF9AE}" pid="84" name="NLLProjectStatus">
    <vt:lpwstr/>
  </property>
  <property fmtid="{D5CDD505-2E9C-101B-9397-08002B2CF9AE}" pid="85" name="_dlc_policyId">
    <vt:lpwstr>0x010100D7963E0E5B7A40E5AEA07389401D709F007B1238BBD93543428C20870054E92DBF|1214505165</vt:lpwstr>
  </property>
  <property fmtid="{D5CDD505-2E9C-101B-9397-08002B2CF9AE}" pid="87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9" name="_dlc_DocIdItemGuid">
    <vt:lpwstr>27064dd5-c5dd-450d-a558-9e8764b87e2c</vt:lpwstr>
  </property>
  <property fmtid="{D5CDD505-2E9C-101B-9397-08002B2CF9AE}" pid="91" name="_dlc_ItemStageId">
    <vt:lpwstr/>
  </property>
  <property fmtid="{D5CDD505-2E9C-101B-9397-08002B2CF9AE}" pid="93" name="TaxCatchAll">
    <vt:lpwstr>9675;#;#1228;#;#1298;#;#1687;#;#1217;#;#972;#;#1195;#;#1021;#</vt:lpwstr>
  </property>
  <property fmtid="{D5CDD505-2E9C-101B-9397-08002B2CF9AE}" pid="95" name="Order">
    <vt:r8>2206800</vt:r8>
  </property>
  <property fmtid="{D5CDD505-2E9C-101B-9397-08002B2CF9AE}" pid="96" name="xd_ProgID">
    <vt:lpwstr/>
  </property>
  <property fmtid="{D5CDD505-2E9C-101B-9397-08002B2CF9AE}" pid="97" name="_SourceUrl">
    <vt:lpwstr/>
  </property>
  <property fmtid="{D5CDD505-2E9C-101B-9397-08002B2CF9AE}" pid="98" name="_SharedFileIndex">
    <vt:lpwstr/>
  </property>
  <property fmtid="{D5CDD505-2E9C-101B-9397-08002B2CF9AE}" pid="99" name="TemplateUrl">
    <vt:lpwstr/>
  </property>
  <property fmtid="{D5CDD505-2E9C-101B-9397-08002B2CF9AE}" pid="101" name="NLLDecisionLevelGoverning">
    <vt:lpwstr/>
  </property>
  <property fmtid="{D5CDD505-2E9C-101B-9397-08002B2CF9AE}" pid="102" name="NLLFactOwner">
    <vt:lpwstr/>
  </property>
  <property fmtid="{D5CDD505-2E9C-101B-9397-08002B2CF9AE}" pid="103" name="NLLFactOwnerText">
    <vt:lpwstr/>
  </property>
  <property fmtid="{D5CDD505-2E9C-101B-9397-08002B2CF9AE}" pid="104" name="xd_Signature">
    <vt:bool>false</vt:bool>
  </property>
  <property fmtid="{D5CDD505-2E9C-101B-9397-08002B2CF9AE}" pid="105" name="NLLDecisionLevel">
    <vt:lpwstr/>
  </property>
  <property fmtid="{D5CDD505-2E9C-101B-9397-08002B2CF9AE}" pid="106" name="NLLPTCProcessLeader">
    <vt:lpwstr/>
  </property>
  <property fmtid="{D5CDD505-2E9C-101B-9397-08002B2CF9AE}" pid="108" name="NLLPTCVISEditor">
    <vt:lpwstr/>
  </property>
</Properties>
</file>